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56" r:id="rId2"/>
    <p:sldId id="263" r:id="rId3"/>
    <p:sldId id="260" r:id="rId4"/>
    <p:sldId id="266" r:id="rId5"/>
    <p:sldId id="265" r:id="rId6"/>
    <p:sldId id="267" r:id="rId7"/>
    <p:sldId id="257" r:id="rId8"/>
    <p:sldId id="258"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48AA6D-C8D2-4E55-9CF2-178E3AC9325D}" type="datetimeFigureOut">
              <a:rPr lang="en-US" smtClean="0"/>
              <a:pPr/>
              <a:t>1/12/2012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53CB23-2E6C-44D2-8534-7002F4DBF9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produce grown in the garden is considered ready-to-eat.  </a:t>
            </a:r>
            <a:endParaRPr lang="en-US" dirty="0"/>
          </a:p>
        </p:txBody>
      </p:sp>
      <p:sp>
        <p:nvSpPr>
          <p:cNvPr id="4" name="Slide Number Placeholder 3"/>
          <p:cNvSpPr>
            <a:spLocks noGrp="1"/>
          </p:cNvSpPr>
          <p:nvPr>
            <p:ph type="sldNum" sz="quarter" idx="10"/>
          </p:nvPr>
        </p:nvSpPr>
        <p:spPr/>
        <p:txBody>
          <a:bodyPr/>
          <a:lstStyle/>
          <a:p>
            <a:fld id="{0E53CB23-2E6C-44D2-8534-7002F4DBF9F4}"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53CB23-2E6C-44D2-8534-7002F4DBF9F4}"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F0B1C9B1-E2D5-4352-9FB9-B94A04D1E210}" type="datetimeFigureOut">
              <a:rPr lang="en-US" smtClean="0"/>
              <a:pPr/>
              <a:t>1/12/2012</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95BEEAE-078C-4231-8237-93674C528492}"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B1C9B1-E2D5-4352-9FB9-B94A04D1E210}" type="datetimeFigureOut">
              <a:rPr lang="en-US" smtClean="0"/>
              <a:pPr/>
              <a:t>1/12/2012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95BEEAE-078C-4231-8237-93674C5284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B1C9B1-E2D5-4352-9FB9-B94A04D1E210}" type="datetimeFigureOut">
              <a:rPr lang="en-US" smtClean="0"/>
              <a:pPr/>
              <a:t>1/12/2012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95BEEAE-078C-4231-8237-93674C5284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B1C9B1-E2D5-4352-9FB9-B94A04D1E210}" type="datetimeFigureOut">
              <a:rPr lang="en-US" smtClean="0"/>
              <a:pPr/>
              <a:t>1/12/2012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95BEEAE-078C-4231-8237-93674C5284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F0B1C9B1-E2D5-4352-9FB9-B94A04D1E210}" type="datetimeFigureOut">
              <a:rPr lang="en-US" smtClean="0"/>
              <a:pPr/>
              <a:t>1/12/2012</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95BEEAE-078C-4231-8237-93674C528492}"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B1C9B1-E2D5-4352-9FB9-B94A04D1E210}" type="datetimeFigureOut">
              <a:rPr lang="en-US" smtClean="0"/>
              <a:pPr/>
              <a:t>1/12/2012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195BEEAE-078C-4231-8237-93674C528492}"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B1C9B1-E2D5-4352-9FB9-B94A04D1E210}" type="datetimeFigureOut">
              <a:rPr lang="en-US" smtClean="0"/>
              <a:pPr/>
              <a:t>1/12/2012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195BEEAE-078C-4231-8237-93674C5284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0B1C9B1-E2D5-4352-9FB9-B94A04D1E210}" type="datetimeFigureOut">
              <a:rPr lang="en-US" smtClean="0"/>
              <a:pPr/>
              <a:t>1/12/2012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95BEEAE-078C-4231-8237-93674C528492}"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0B1C9B1-E2D5-4352-9FB9-B94A04D1E210}" type="datetimeFigureOut">
              <a:rPr lang="en-US" smtClean="0"/>
              <a:pPr/>
              <a:t>1/12/2012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95BEEAE-078C-4231-8237-93674C5284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F0B1C9B1-E2D5-4352-9FB9-B94A04D1E210}" type="datetimeFigureOut">
              <a:rPr lang="en-US" smtClean="0"/>
              <a:pPr/>
              <a:t>1/12/2012</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95BEEAE-078C-4231-8237-93674C528492}"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F0B1C9B1-E2D5-4352-9FB9-B94A04D1E210}" type="datetimeFigureOut">
              <a:rPr lang="en-US" smtClean="0"/>
              <a:pPr/>
              <a:t>1/12/2012</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95BEEAE-078C-4231-8237-93674C528492}"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F0B1C9B1-E2D5-4352-9FB9-B94A04D1E210}" type="datetimeFigureOut">
              <a:rPr lang="en-US" smtClean="0"/>
              <a:pPr/>
              <a:t>1/12/2012</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95BEEAE-078C-4231-8237-93674C528492}"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le-anh.irish@sdcounty.ca.gov" TargetMode="External"/><Relationship Id="rId2" Type="http://schemas.openxmlformats.org/officeDocument/2006/relationships/hyperlink" Target="mailto:stephanie.singleton@sdcounty.ca.gov"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fontScale="90000"/>
          </a:bodyPr>
          <a:lstStyle/>
          <a:p>
            <a:r>
              <a:rPr lang="en-US" b="1" dirty="0" smtClean="0"/>
              <a:t>Food Safety for Garden to Cafeteria</a:t>
            </a:r>
            <a:endParaRPr lang="en-US" b="1" dirty="0"/>
          </a:p>
        </p:txBody>
      </p:sp>
      <p:sp>
        <p:nvSpPr>
          <p:cNvPr id="3" name="Subtitle 2"/>
          <p:cNvSpPr>
            <a:spLocks noGrp="1"/>
          </p:cNvSpPr>
          <p:nvPr>
            <p:ph type="subTitle" idx="1"/>
          </p:nvPr>
        </p:nvSpPr>
        <p:spPr>
          <a:xfrm>
            <a:off x="2286000" y="3048000"/>
            <a:ext cx="6400800" cy="1752600"/>
          </a:xfrm>
        </p:spPr>
        <p:txBody>
          <a:bodyPr>
            <a:normAutofit fontScale="92500" lnSpcReduction="10000"/>
          </a:bodyPr>
          <a:lstStyle/>
          <a:p>
            <a:r>
              <a:rPr lang="en-US" dirty="0" smtClean="0"/>
              <a:t>County of San Diego</a:t>
            </a:r>
          </a:p>
          <a:p>
            <a:r>
              <a:rPr lang="en-US" dirty="0" smtClean="0"/>
              <a:t>Food and Housing Division</a:t>
            </a:r>
          </a:p>
          <a:p>
            <a:r>
              <a:rPr lang="en-US" dirty="0" smtClean="0"/>
              <a:t>Stephanie Singleton</a:t>
            </a:r>
            <a:br>
              <a:rPr lang="en-US" dirty="0" smtClean="0"/>
            </a:br>
            <a:r>
              <a:rPr lang="en-US" dirty="0" smtClean="0"/>
              <a:t>LeAnh Irish</a:t>
            </a:r>
            <a:endParaRPr lang="en-US" dirty="0"/>
          </a:p>
        </p:txBody>
      </p:sp>
      <p:pic>
        <p:nvPicPr>
          <p:cNvPr id="2052" name="Picture 4" descr="C:\Users\LIrish\AppData\Local\Microsoft\Windows\Temporary Internet Files\Content.IE5\2BZR49DG\MP900289431[1].jpg"/>
          <p:cNvPicPr>
            <a:picLocks noChangeAspect="1" noChangeArrowheads="1"/>
          </p:cNvPicPr>
          <p:nvPr/>
        </p:nvPicPr>
        <p:blipFill>
          <a:blip r:embed="rId2" cstate="print"/>
          <a:srcRect/>
          <a:stretch>
            <a:fillRect/>
          </a:stretch>
        </p:blipFill>
        <p:spPr bwMode="auto">
          <a:xfrm>
            <a:off x="609600" y="2819400"/>
            <a:ext cx="2468880" cy="3657600"/>
          </a:xfrm>
          <a:prstGeom prst="rect">
            <a:avLst/>
          </a:prstGeom>
          <a:noFill/>
          <a:ln w="38100">
            <a:solidFill>
              <a:schemeClr val="bg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Can Produce Become Infected with Pathogens?</a:t>
            </a:r>
            <a:endParaRPr lang="en-US" b="1" dirty="0"/>
          </a:p>
        </p:txBody>
      </p:sp>
      <p:sp>
        <p:nvSpPr>
          <p:cNvPr id="5" name="Rectangle 4"/>
          <p:cNvSpPr/>
          <p:nvPr/>
        </p:nvSpPr>
        <p:spPr>
          <a:xfrm>
            <a:off x="685800" y="5715000"/>
            <a:ext cx="7162800" cy="369332"/>
          </a:xfrm>
          <a:prstGeom prst="rect">
            <a:avLst/>
          </a:prstGeom>
        </p:spPr>
        <p:txBody>
          <a:bodyPr wrap="square">
            <a:spAutoFit/>
          </a:bodyPr>
          <a:lstStyle/>
          <a:p>
            <a:r>
              <a:rPr lang="en-US" dirty="0" smtClean="0"/>
              <a:t>Source: FDA-Safe Practices for Food Processes </a:t>
            </a:r>
          </a:p>
        </p:txBody>
      </p:sp>
      <p:sp>
        <p:nvSpPr>
          <p:cNvPr id="6" name="TextBox 5"/>
          <p:cNvSpPr txBox="1"/>
          <p:nvPr/>
        </p:nvSpPr>
        <p:spPr>
          <a:xfrm>
            <a:off x="609600" y="1828800"/>
            <a:ext cx="3679341" cy="3477875"/>
          </a:xfrm>
          <a:prstGeom prst="rect">
            <a:avLst/>
          </a:prstGeom>
          <a:noFill/>
        </p:spPr>
        <p:txBody>
          <a:bodyPr wrap="square" rtlCol="0">
            <a:spAutoFit/>
          </a:bodyPr>
          <a:lstStyle/>
          <a:p>
            <a:r>
              <a:rPr lang="en-US" sz="2800" b="1" u="sng" dirty="0" smtClean="0"/>
              <a:t>Pre-Harvest</a:t>
            </a:r>
          </a:p>
          <a:p>
            <a:pPr marL="342900" indent="-342900">
              <a:buFont typeface="+mj-lt"/>
              <a:buAutoNum type="arabicPeriod"/>
            </a:pPr>
            <a:r>
              <a:rPr lang="en-US" sz="2400" dirty="0" smtClean="0"/>
              <a:t>Soil</a:t>
            </a:r>
          </a:p>
          <a:p>
            <a:pPr marL="342900" indent="-342900">
              <a:buFont typeface="+mj-lt"/>
              <a:buAutoNum type="arabicPeriod"/>
            </a:pPr>
            <a:r>
              <a:rPr lang="en-US" sz="2400" dirty="0" smtClean="0"/>
              <a:t>Irrigation Water</a:t>
            </a:r>
          </a:p>
          <a:p>
            <a:pPr marL="342900" indent="-342900">
              <a:buFont typeface="+mj-lt"/>
              <a:buAutoNum type="arabicPeriod"/>
            </a:pPr>
            <a:r>
              <a:rPr lang="en-US" sz="2400" dirty="0" smtClean="0"/>
              <a:t>Improperly Composted Manure</a:t>
            </a:r>
          </a:p>
          <a:p>
            <a:pPr marL="342900" indent="-342900">
              <a:buFont typeface="+mj-lt"/>
              <a:buAutoNum type="arabicPeriod"/>
            </a:pPr>
            <a:r>
              <a:rPr lang="en-US" sz="2400" dirty="0" smtClean="0"/>
              <a:t>Air (dust)</a:t>
            </a:r>
          </a:p>
          <a:p>
            <a:pPr marL="342900" indent="-342900">
              <a:buFont typeface="+mj-lt"/>
              <a:buAutoNum type="arabicPeriod"/>
            </a:pPr>
            <a:r>
              <a:rPr lang="en-US" sz="2400" dirty="0" smtClean="0"/>
              <a:t>Animals</a:t>
            </a:r>
          </a:p>
          <a:p>
            <a:pPr marL="342900" indent="-342900">
              <a:buFont typeface="+mj-lt"/>
              <a:buAutoNum type="arabicPeriod"/>
            </a:pPr>
            <a:r>
              <a:rPr lang="en-US" sz="2400" dirty="0" smtClean="0"/>
              <a:t>Human Handling</a:t>
            </a:r>
          </a:p>
          <a:p>
            <a:pPr marL="342900" indent="-342900">
              <a:buFont typeface="+mj-lt"/>
              <a:buAutoNum type="arabicPeriod"/>
            </a:pPr>
            <a:r>
              <a:rPr lang="en-US" sz="2400" dirty="0" smtClean="0"/>
              <a:t>Water for Other Uses</a:t>
            </a:r>
            <a:endParaRPr lang="en-US" sz="2400" dirty="0"/>
          </a:p>
        </p:txBody>
      </p:sp>
      <p:sp>
        <p:nvSpPr>
          <p:cNvPr id="7" name="TextBox 6"/>
          <p:cNvSpPr txBox="1"/>
          <p:nvPr/>
        </p:nvSpPr>
        <p:spPr>
          <a:xfrm>
            <a:off x="4800600" y="1828800"/>
            <a:ext cx="3810000" cy="3477875"/>
          </a:xfrm>
          <a:prstGeom prst="rect">
            <a:avLst/>
          </a:prstGeom>
          <a:noFill/>
        </p:spPr>
        <p:txBody>
          <a:bodyPr wrap="square" rtlCol="0">
            <a:spAutoFit/>
          </a:bodyPr>
          <a:lstStyle/>
          <a:p>
            <a:r>
              <a:rPr lang="en-US" sz="2800" b="1" u="sng" dirty="0" smtClean="0"/>
              <a:t>Post-Harvest</a:t>
            </a:r>
          </a:p>
          <a:p>
            <a:pPr marL="342900" indent="-342900">
              <a:buFont typeface="+mj-lt"/>
              <a:buAutoNum type="arabicPeriod"/>
            </a:pPr>
            <a:r>
              <a:rPr lang="en-US" sz="2400" dirty="0" smtClean="0"/>
              <a:t>Human Handling</a:t>
            </a:r>
          </a:p>
          <a:p>
            <a:pPr marL="342900" indent="-342900">
              <a:buFont typeface="+mj-lt"/>
              <a:buAutoNum type="arabicPeriod"/>
            </a:pPr>
            <a:r>
              <a:rPr lang="en-US" sz="2400" dirty="0" smtClean="0"/>
              <a:t>Harvesting Equipment</a:t>
            </a:r>
          </a:p>
          <a:p>
            <a:pPr marL="342900" indent="-342900">
              <a:buFont typeface="+mj-lt"/>
              <a:buAutoNum type="arabicPeriod"/>
            </a:pPr>
            <a:r>
              <a:rPr lang="en-US" sz="2400" dirty="0" smtClean="0"/>
              <a:t>Transport Containers</a:t>
            </a:r>
          </a:p>
          <a:p>
            <a:pPr marL="342900" indent="-342900">
              <a:buFont typeface="+mj-lt"/>
              <a:buAutoNum type="arabicPeriod"/>
            </a:pPr>
            <a:r>
              <a:rPr lang="en-US" sz="2400" dirty="0" smtClean="0"/>
              <a:t>Animals</a:t>
            </a:r>
          </a:p>
          <a:p>
            <a:pPr marL="342900" indent="-342900">
              <a:buFont typeface="+mj-lt"/>
              <a:buAutoNum type="arabicPeriod"/>
            </a:pPr>
            <a:r>
              <a:rPr lang="en-US" sz="2400" dirty="0" smtClean="0"/>
              <a:t>Wash and Rinse Water</a:t>
            </a:r>
          </a:p>
          <a:p>
            <a:pPr marL="342900" indent="-342900">
              <a:buFont typeface="+mj-lt"/>
              <a:buAutoNum type="arabicPeriod"/>
            </a:pPr>
            <a:r>
              <a:rPr lang="en-US" sz="2400" dirty="0" smtClean="0"/>
              <a:t>Improper storage</a:t>
            </a:r>
          </a:p>
          <a:p>
            <a:pPr marL="342900" indent="-342900">
              <a:buFont typeface="+mj-lt"/>
              <a:buAutoNum type="arabicPeriod"/>
            </a:pPr>
            <a:r>
              <a:rPr lang="en-US" sz="2400" dirty="0" smtClean="0"/>
              <a:t>Improper Handling When Being Prepared</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1200" y="457200"/>
            <a:ext cx="6426889" cy="707886"/>
          </a:xfrm>
          <a:prstGeom prst="rect">
            <a:avLst/>
          </a:prstGeom>
          <a:noFill/>
        </p:spPr>
        <p:txBody>
          <a:bodyPr wrap="none" rtlCol="0">
            <a:spAutoFit/>
          </a:bodyPr>
          <a:lstStyle/>
          <a:p>
            <a:pPr algn="ctr"/>
            <a:r>
              <a:rPr lang="en-US" sz="4000" b="1" dirty="0" smtClean="0">
                <a:solidFill>
                  <a:schemeClr val="tx2">
                    <a:lumMod val="90000"/>
                  </a:schemeClr>
                </a:solidFill>
              </a:rPr>
              <a:t>Pre-Harvest Risk Factors</a:t>
            </a:r>
            <a:endParaRPr lang="en-US" sz="3600" b="1" dirty="0">
              <a:solidFill>
                <a:schemeClr val="tx2">
                  <a:lumMod val="90000"/>
                </a:schemeClr>
              </a:solidFill>
            </a:endParaRPr>
          </a:p>
        </p:txBody>
      </p:sp>
      <p:sp>
        <p:nvSpPr>
          <p:cNvPr id="6" name="TextBox 5"/>
          <p:cNvSpPr txBox="1"/>
          <p:nvPr/>
        </p:nvSpPr>
        <p:spPr>
          <a:xfrm>
            <a:off x="762000" y="1524000"/>
            <a:ext cx="4191000" cy="4524315"/>
          </a:xfrm>
          <a:prstGeom prst="rect">
            <a:avLst/>
          </a:prstGeom>
          <a:noFill/>
        </p:spPr>
        <p:txBody>
          <a:bodyPr wrap="square" rtlCol="0">
            <a:spAutoFit/>
          </a:bodyPr>
          <a:lstStyle/>
          <a:p>
            <a:pPr marL="342900" indent="-342900">
              <a:buAutoNum type="arabicPeriod"/>
            </a:pPr>
            <a:r>
              <a:rPr lang="en-US" dirty="0" smtClean="0"/>
              <a:t>Soil</a:t>
            </a:r>
          </a:p>
          <a:p>
            <a:pPr marL="800100" lvl="1" indent="-342900">
              <a:buFont typeface="Arial" pitchFamily="34" charset="0"/>
              <a:buChar char="•"/>
            </a:pPr>
            <a:r>
              <a:rPr lang="en-US" dirty="0" smtClean="0"/>
              <a:t>Gardens are not allowed on a leach field.  </a:t>
            </a:r>
          </a:p>
          <a:p>
            <a:pPr marL="800100" lvl="1" indent="-342900">
              <a:buFont typeface="Arial" pitchFamily="34" charset="0"/>
              <a:buChar char="•"/>
            </a:pPr>
            <a:r>
              <a:rPr lang="en-US" dirty="0" smtClean="0"/>
              <a:t>Ensure soil is free of pathogens and other contaminants.  </a:t>
            </a:r>
          </a:p>
          <a:p>
            <a:pPr marL="342900" indent="-342900">
              <a:buAutoNum type="arabicPeriod"/>
            </a:pPr>
            <a:r>
              <a:rPr lang="en-US" dirty="0" smtClean="0"/>
              <a:t>Water</a:t>
            </a:r>
          </a:p>
          <a:p>
            <a:pPr marL="800100" lvl="1" indent="-342900">
              <a:buFont typeface="Arial" pitchFamily="34" charset="0"/>
              <a:buChar char="•"/>
            </a:pPr>
            <a:r>
              <a:rPr lang="en-US" dirty="0" smtClean="0"/>
              <a:t>Potable water source that is free of pathogens. </a:t>
            </a:r>
          </a:p>
          <a:p>
            <a:pPr marL="800100" lvl="1" indent="-342900">
              <a:buFont typeface="Arial" pitchFamily="34" charset="0"/>
              <a:buChar char="•"/>
            </a:pPr>
            <a:r>
              <a:rPr lang="en-US" dirty="0" err="1" smtClean="0"/>
              <a:t>Graywater</a:t>
            </a:r>
            <a:r>
              <a:rPr lang="en-US" dirty="0" smtClean="0"/>
              <a:t> and recycled water are not allowed.</a:t>
            </a:r>
          </a:p>
          <a:p>
            <a:pPr marL="800100" lvl="1" indent="-342900">
              <a:buFont typeface="Arial" pitchFamily="34" charset="0"/>
              <a:buChar char="•"/>
            </a:pPr>
            <a:r>
              <a:rPr lang="en-US" dirty="0" smtClean="0"/>
              <a:t>Ensure water runoff from other sources are not running into the garden.   </a:t>
            </a:r>
          </a:p>
          <a:p>
            <a:pPr marL="342900" indent="-342900">
              <a:buAutoNum type="arabicPeriod"/>
            </a:pPr>
            <a:endParaRPr lang="en-US" dirty="0" smtClean="0"/>
          </a:p>
          <a:p>
            <a:pPr marL="342900" indent="-342900">
              <a:buAutoNum type="arabicPeriod"/>
            </a:pPr>
            <a:endParaRPr lang="en-US" dirty="0"/>
          </a:p>
        </p:txBody>
      </p:sp>
      <p:pic>
        <p:nvPicPr>
          <p:cNvPr id="4099" name="Picture 3" descr="C:\Users\LIrish\AppData\Local\Microsoft\Windows\Temporary Internet Files\Content.IE5\TZ1QYF6V\MP900448490[1].jpg"/>
          <p:cNvPicPr>
            <a:picLocks noChangeAspect="1" noChangeArrowheads="1"/>
          </p:cNvPicPr>
          <p:nvPr/>
        </p:nvPicPr>
        <p:blipFill>
          <a:blip r:embed="rId2" cstate="print"/>
          <a:srcRect/>
          <a:stretch>
            <a:fillRect/>
          </a:stretch>
        </p:blipFill>
        <p:spPr bwMode="auto">
          <a:xfrm>
            <a:off x="5257800" y="1447800"/>
            <a:ext cx="3200400" cy="4800600"/>
          </a:xfrm>
          <a:prstGeom prst="rect">
            <a:avLst/>
          </a:prstGeom>
          <a:noFill/>
          <a:ln w="38100">
            <a:solidFill>
              <a:schemeClr val="bg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457200"/>
            <a:ext cx="6426889" cy="707886"/>
          </a:xfrm>
          <a:prstGeom prst="rect">
            <a:avLst/>
          </a:prstGeom>
          <a:noFill/>
        </p:spPr>
        <p:txBody>
          <a:bodyPr wrap="none" rtlCol="0">
            <a:spAutoFit/>
          </a:bodyPr>
          <a:lstStyle/>
          <a:p>
            <a:pPr algn="ctr"/>
            <a:r>
              <a:rPr lang="en-US" sz="4000" b="1" dirty="0" smtClean="0">
                <a:solidFill>
                  <a:schemeClr val="tx2">
                    <a:lumMod val="90000"/>
                  </a:schemeClr>
                </a:solidFill>
              </a:rPr>
              <a:t>Pre-Harvest Risk Factors</a:t>
            </a:r>
            <a:endParaRPr lang="en-US" sz="3600" b="1" dirty="0">
              <a:solidFill>
                <a:schemeClr val="tx2">
                  <a:lumMod val="90000"/>
                </a:schemeClr>
              </a:solidFill>
            </a:endParaRPr>
          </a:p>
        </p:txBody>
      </p:sp>
      <p:sp>
        <p:nvSpPr>
          <p:cNvPr id="3" name="Rectangle 2"/>
          <p:cNvSpPr/>
          <p:nvPr/>
        </p:nvSpPr>
        <p:spPr>
          <a:xfrm>
            <a:off x="609600" y="1219200"/>
            <a:ext cx="8077200" cy="3416320"/>
          </a:xfrm>
          <a:prstGeom prst="rect">
            <a:avLst/>
          </a:prstGeom>
        </p:spPr>
        <p:txBody>
          <a:bodyPr wrap="square">
            <a:spAutoFit/>
          </a:bodyPr>
          <a:lstStyle/>
          <a:p>
            <a:pPr marL="342900" indent="-342900">
              <a:buFont typeface="+mj-lt"/>
              <a:buAutoNum type="arabicPeriod" startAt="3"/>
            </a:pPr>
            <a:r>
              <a:rPr lang="en-US" dirty="0" smtClean="0"/>
              <a:t>Composted Manure</a:t>
            </a:r>
          </a:p>
          <a:p>
            <a:pPr marL="800100" lvl="1" indent="-342900">
              <a:buFont typeface="Arial" pitchFamily="34" charset="0"/>
              <a:buChar char="•"/>
            </a:pPr>
            <a:r>
              <a:rPr lang="en-US" dirty="0" smtClean="0"/>
              <a:t>Commercially processed compost that has been approved for use in vegetable gardens.  Improperly composted manure can result in food-borne illnesses.  Composted manure use will not be permitted. </a:t>
            </a:r>
          </a:p>
          <a:p>
            <a:pPr marL="342900" indent="-342900">
              <a:buFont typeface="+mj-lt"/>
              <a:buAutoNum type="arabicPeriod" startAt="4"/>
            </a:pPr>
            <a:r>
              <a:rPr lang="en-US" dirty="0" smtClean="0"/>
              <a:t>Animals</a:t>
            </a:r>
          </a:p>
          <a:p>
            <a:pPr marL="800100" lvl="1" indent="-342900">
              <a:buFont typeface="Arial" pitchFamily="34" charset="0"/>
              <a:buChar char="•"/>
            </a:pPr>
            <a:r>
              <a:rPr lang="en-US" dirty="0" smtClean="0"/>
              <a:t>Excluded from the garden.  Animals can spread pathogens to the soil or to the produce directly from their fecal material and from their movement through the garden.  Ensure animals are also excluded from the water source and from contaminating any other equipment used for the garden.</a:t>
            </a:r>
          </a:p>
          <a:p>
            <a:pPr marL="800100" lvl="1" indent="-342900">
              <a:buFont typeface="Arial" pitchFamily="34" charset="0"/>
              <a:buChar char="•"/>
            </a:pPr>
            <a:r>
              <a:rPr lang="en-US" dirty="0" smtClean="0"/>
              <a:t>Animal by-products cannot be used in the school cafeteria.  </a:t>
            </a:r>
            <a:endParaRPr lang="en-US" dirty="0"/>
          </a:p>
        </p:txBody>
      </p:sp>
      <p:pic>
        <p:nvPicPr>
          <p:cNvPr id="4" name="Picture 6" descr="C:\Users\LIrish\AppData\Local\Microsoft\Windows\Temporary Internet Files\Content.IE5\TZ1QYF6V\MP900227810[1].jpg"/>
          <p:cNvPicPr>
            <a:picLocks noChangeAspect="1" noChangeArrowheads="1"/>
          </p:cNvPicPr>
          <p:nvPr/>
        </p:nvPicPr>
        <p:blipFill>
          <a:blip r:embed="rId2" cstate="print"/>
          <a:srcRect/>
          <a:stretch>
            <a:fillRect/>
          </a:stretch>
        </p:blipFill>
        <p:spPr bwMode="auto">
          <a:xfrm>
            <a:off x="3200400" y="4749292"/>
            <a:ext cx="2667000" cy="1795780"/>
          </a:xfrm>
          <a:prstGeom prst="rect">
            <a:avLst/>
          </a:prstGeom>
          <a:noFill/>
          <a:ln w="38100">
            <a:solidFill>
              <a:schemeClr val="bg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dirty="0" smtClean="0"/>
              <a:t>Post-Harvest Risk Factors</a:t>
            </a:r>
            <a:r>
              <a:rPr lang="en-US" sz="4000" b="1" dirty="0" smtClean="0"/>
              <a:t/>
            </a:r>
            <a:br>
              <a:rPr lang="en-US" sz="4000" b="1" dirty="0" smtClean="0"/>
            </a:br>
            <a:endParaRPr lang="en-US" dirty="0"/>
          </a:p>
        </p:txBody>
      </p:sp>
      <p:sp>
        <p:nvSpPr>
          <p:cNvPr id="4" name="Rectangle 3"/>
          <p:cNvSpPr/>
          <p:nvPr/>
        </p:nvSpPr>
        <p:spPr>
          <a:xfrm>
            <a:off x="457200" y="1600200"/>
            <a:ext cx="4343400" cy="3970318"/>
          </a:xfrm>
          <a:prstGeom prst="rect">
            <a:avLst/>
          </a:prstGeom>
        </p:spPr>
        <p:txBody>
          <a:bodyPr wrap="square">
            <a:spAutoFit/>
          </a:bodyPr>
          <a:lstStyle/>
          <a:p>
            <a:pPr marL="342900" indent="-342900">
              <a:buFont typeface="+mj-lt"/>
              <a:buAutoNum type="arabicPeriod"/>
            </a:pPr>
            <a:r>
              <a:rPr lang="en-US" dirty="0" smtClean="0"/>
              <a:t>Human Handling</a:t>
            </a:r>
          </a:p>
          <a:p>
            <a:pPr marL="800100" lvl="1" indent="-342900">
              <a:buFont typeface="Arial" pitchFamily="34" charset="0"/>
              <a:buChar char="•"/>
            </a:pPr>
            <a:r>
              <a:rPr lang="en-US" dirty="0" smtClean="0"/>
              <a:t>Hands are washed prior to handling produce.</a:t>
            </a:r>
          </a:p>
          <a:p>
            <a:pPr marL="800100" lvl="1" indent="-342900">
              <a:buFont typeface="Arial" pitchFamily="34" charset="0"/>
              <a:buChar char="•"/>
            </a:pPr>
            <a:r>
              <a:rPr lang="en-US" dirty="0" smtClean="0"/>
              <a:t>Students that have open cuts/wounds on exposed skin should not be allowed to work in the garden</a:t>
            </a:r>
          </a:p>
          <a:p>
            <a:pPr marL="342900" indent="-342900">
              <a:buFont typeface="+mj-lt"/>
              <a:buAutoNum type="arabicPeriod"/>
            </a:pPr>
            <a:r>
              <a:rPr lang="en-US" dirty="0" smtClean="0"/>
              <a:t>Harvesting Equipment</a:t>
            </a:r>
          </a:p>
          <a:p>
            <a:pPr marL="800100" lvl="1" indent="-342900">
              <a:buFont typeface="Arial" pitchFamily="34" charset="0"/>
              <a:buChar char="•"/>
            </a:pPr>
            <a:r>
              <a:rPr lang="en-US" dirty="0" smtClean="0"/>
              <a:t>Stored in area to prevent contamination.  Used only for produce gardens.  </a:t>
            </a:r>
          </a:p>
          <a:p>
            <a:pPr marL="342900" indent="-342900">
              <a:buFont typeface="+mj-lt"/>
              <a:buAutoNum type="arabicPeriod"/>
            </a:pPr>
            <a:r>
              <a:rPr lang="en-US" dirty="0" smtClean="0"/>
              <a:t>Transport Containers</a:t>
            </a:r>
          </a:p>
          <a:p>
            <a:pPr marL="800100" lvl="1" indent="-342900">
              <a:buFont typeface="Arial" pitchFamily="34" charset="0"/>
              <a:buChar char="•"/>
            </a:pPr>
            <a:r>
              <a:rPr lang="en-US" dirty="0" smtClean="0"/>
              <a:t>Clean and sanitized between uses, no excess food debris.  </a:t>
            </a:r>
          </a:p>
        </p:txBody>
      </p:sp>
      <p:pic>
        <p:nvPicPr>
          <p:cNvPr id="6" name="Picture 2" descr="C:\Users\LIrish\AppData\Local\Microsoft\Windows\Temporary Internet Files\Content.IE5\TZ1QYF6V\MP900448502[1].jpg"/>
          <p:cNvPicPr>
            <a:picLocks noChangeAspect="1" noChangeArrowheads="1"/>
          </p:cNvPicPr>
          <p:nvPr/>
        </p:nvPicPr>
        <p:blipFill>
          <a:blip r:embed="rId3" cstate="print"/>
          <a:srcRect/>
          <a:stretch>
            <a:fillRect/>
          </a:stretch>
        </p:blipFill>
        <p:spPr bwMode="auto">
          <a:xfrm>
            <a:off x="5410200" y="1676400"/>
            <a:ext cx="2844800" cy="4267200"/>
          </a:xfrm>
          <a:prstGeom prst="rect">
            <a:avLst/>
          </a:prstGeom>
          <a:noFill/>
          <a:ln w="34925">
            <a:solidFill>
              <a:schemeClr val="bg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smtClean="0"/>
              <a:t>Post-Harvest Risk Factors</a:t>
            </a:r>
            <a:endParaRPr lang="en-US" sz="4000" dirty="0"/>
          </a:p>
        </p:txBody>
      </p:sp>
      <p:sp>
        <p:nvSpPr>
          <p:cNvPr id="3" name="Content Placeholder 2"/>
          <p:cNvSpPr>
            <a:spLocks noGrp="1"/>
          </p:cNvSpPr>
          <p:nvPr>
            <p:ph idx="1"/>
          </p:nvPr>
        </p:nvSpPr>
        <p:spPr>
          <a:xfrm>
            <a:off x="457200" y="1646237"/>
            <a:ext cx="4343400" cy="4526280"/>
          </a:xfrm>
          <a:ln>
            <a:noFill/>
          </a:ln>
        </p:spPr>
        <p:txBody>
          <a:bodyPr>
            <a:noAutofit/>
          </a:bodyPr>
          <a:lstStyle/>
          <a:p>
            <a:pPr marL="342900" indent="-342900">
              <a:buClr>
                <a:schemeClr val="tx1"/>
              </a:buClr>
              <a:buFont typeface="+mj-lt"/>
              <a:buAutoNum type="arabicPeriod" startAt="4"/>
            </a:pPr>
            <a:r>
              <a:rPr lang="en-US" sz="1800" dirty="0" smtClean="0"/>
              <a:t>Animals</a:t>
            </a:r>
          </a:p>
          <a:p>
            <a:pPr marL="800100" lvl="1" indent="-342900">
              <a:buClr>
                <a:schemeClr val="tx1"/>
              </a:buClr>
              <a:buFont typeface="Arial" pitchFamily="34" charset="0"/>
              <a:buChar char="•"/>
            </a:pPr>
            <a:r>
              <a:rPr lang="en-US" sz="1800" dirty="0" smtClean="0"/>
              <a:t>Excluded from the garden.  Any produce that has been eaten by or otherwise contaminated by animals/insects should be discarded.</a:t>
            </a:r>
          </a:p>
          <a:p>
            <a:pPr marL="342900" indent="-342900">
              <a:buClr>
                <a:schemeClr val="tx1"/>
              </a:buClr>
              <a:buFont typeface="+mj-lt"/>
              <a:buAutoNum type="arabicPeriod" startAt="4"/>
            </a:pPr>
            <a:r>
              <a:rPr lang="en-US" sz="1800" dirty="0" smtClean="0"/>
              <a:t>Wash and Rinse Water</a:t>
            </a:r>
          </a:p>
          <a:p>
            <a:pPr marL="800100" lvl="1" indent="-342900">
              <a:buClr>
                <a:schemeClr val="tx1"/>
              </a:buClr>
              <a:buFont typeface="Arial" pitchFamily="34" charset="0"/>
              <a:buChar char="•"/>
            </a:pPr>
            <a:r>
              <a:rPr lang="en-US" sz="1800" dirty="0" smtClean="0"/>
              <a:t>Ensure a potable water source is used to clean the produce.  </a:t>
            </a:r>
          </a:p>
          <a:p>
            <a:pPr marL="1257300" lvl="2" indent="-342900">
              <a:buClr>
                <a:schemeClr val="tx1"/>
              </a:buClr>
              <a:buFont typeface="Arial" pitchFamily="34" charset="0"/>
              <a:buChar char="•"/>
            </a:pPr>
            <a:r>
              <a:rPr lang="en-US" sz="1800" dirty="0" smtClean="0"/>
              <a:t>Soap and dish detergents are not approved to wash produce.  </a:t>
            </a:r>
          </a:p>
          <a:p>
            <a:pPr marL="800100" lvl="1" indent="-342900">
              <a:buClr>
                <a:schemeClr val="tx1"/>
              </a:buClr>
              <a:buFont typeface="Arial" pitchFamily="34" charset="0"/>
              <a:buChar char="•"/>
            </a:pPr>
            <a:r>
              <a:rPr lang="en-US" sz="1800" dirty="0" smtClean="0"/>
              <a:t>Rotten fruit should be discarded.</a:t>
            </a:r>
          </a:p>
          <a:p>
            <a:pPr marL="342900" indent="-342900">
              <a:buClr>
                <a:schemeClr val="tx1"/>
              </a:buClr>
              <a:buFont typeface="+mj-lt"/>
              <a:buAutoNum type="arabicPeriod" startAt="4"/>
            </a:pPr>
            <a:r>
              <a:rPr lang="en-US" sz="1800" dirty="0" smtClean="0"/>
              <a:t>Improper Storage</a:t>
            </a:r>
          </a:p>
          <a:p>
            <a:pPr marL="342900" indent="-342900">
              <a:buClr>
                <a:schemeClr val="tx1"/>
              </a:buClr>
              <a:buFont typeface="+mj-lt"/>
              <a:buAutoNum type="arabicPeriod" startAt="4"/>
            </a:pPr>
            <a:r>
              <a:rPr lang="en-US" sz="1800" dirty="0" smtClean="0"/>
              <a:t>Improper Handling When Being Prepared</a:t>
            </a:r>
          </a:p>
          <a:p>
            <a:endParaRPr lang="en-US" sz="1800" dirty="0"/>
          </a:p>
        </p:txBody>
      </p:sp>
      <p:pic>
        <p:nvPicPr>
          <p:cNvPr id="5126" name="Picture 6" descr="C:\Users\LIrish\AppData\Local\Microsoft\Windows\Temporary Internet Files\Content.IE5\Q683EOWJ\MP900400606[1].jpg"/>
          <p:cNvPicPr>
            <a:picLocks noChangeAspect="1" noChangeArrowheads="1"/>
          </p:cNvPicPr>
          <p:nvPr/>
        </p:nvPicPr>
        <p:blipFill>
          <a:blip r:embed="rId2" cstate="print"/>
          <a:srcRect/>
          <a:stretch>
            <a:fillRect/>
          </a:stretch>
        </p:blipFill>
        <p:spPr bwMode="auto">
          <a:xfrm>
            <a:off x="5257800" y="1981200"/>
            <a:ext cx="3169146" cy="3962400"/>
          </a:xfrm>
          <a:prstGeom prst="rect">
            <a:avLst/>
          </a:prstGeom>
          <a:noFill/>
          <a:ln w="38100">
            <a:solidFill>
              <a:schemeClr val="bg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533400"/>
            <a:ext cx="6091668" cy="707886"/>
          </a:xfrm>
          <a:prstGeom prst="rect">
            <a:avLst/>
          </a:prstGeom>
          <a:noFill/>
        </p:spPr>
        <p:txBody>
          <a:bodyPr wrap="none" rtlCol="0">
            <a:spAutoFit/>
          </a:bodyPr>
          <a:lstStyle/>
          <a:p>
            <a:r>
              <a:rPr lang="en-US" sz="4000" b="1" dirty="0" smtClean="0">
                <a:solidFill>
                  <a:schemeClr val="tx2">
                    <a:lumMod val="90000"/>
                  </a:schemeClr>
                </a:solidFill>
              </a:rPr>
              <a:t>Registering the Garden</a:t>
            </a:r>
            <a:endParaRPr lang="en-US" sz="4000" b="1" dirty="0">
              <a:solidFill>
                <a:schemeClr val="tx2">
                  <a:lumMod val="90000"/>
                </a:schemeClr>
              </a:solidFill>
            </a:endParaRPr>
          </a:p>
        </p:txBody>
      </p:sp>
      <p:sp>
        <p:nvSpPr>
          <p:cNvPr id="3" name="TextBox 2"/>
          <p:cNvSpPr txBox="1"/>
          <p:nvPr/>
        </p:nvSpPr>
        <p:spPr>
          <a:xfrm>
            <a:off x="533400" y="4648200"/>
            <a:ext cx="4495800" cy="923330"/>
          </a:xfrm>
          <a:prstGeom prst="rect">
            <a:avLst/>
          </a:prstGeom>
          <a:noFill/>
        </p:spPr>
        <p:txBody>
          <a:bodyPr wrap="square" rtlCol="0">
            <a:spAutoFit/>
          </a:bodyPr>
          <a:lstStyle/>
          <a:p>
            <a:r>
              <a:rPr lang="en-US" dirty="0" smtClean="0"/>
              <a:t>The garden will be covered under the school cafeteria’s health permit.  No additional permit fees are required.  </a:t>
            </a:r>
            <a:endParaRPr lang="en-US" dirty="0"/>
          </a:p>
        </p:txBody>
      </p:sp>
      <p:sp>
        <p:nvSpPr>
          <p:cNvPr id="5" name="TextBox 4"/>
          <p:cNvSpPr txBox="1"/>
          <p:nvPr/>
        </p:nvSpPr>
        <p:spPr>
          <a:xfrm>
            <a:off x="533400" y="1447800"/>
            <a:ext cx="7924800" cy="1200329"/>
          </a:xfrm>
          <a:prstGeom prst="rect">
            <a:avLst/>
          </a:prstGeom>
          <a:noFill/>
        </p:spPr>
        <p:txBody>
          <a:bodyPr wrap="square" rtlCol="0">
            <a:spAutoFit/>
          </a:bodyPr>
          <a:lstStyle/>
          <a:p>
            <a:r>
              <a:rPr lang="en-US" dirty="0" smtClean="0"/>
              <a:t>Schools are permitted to have a garden on site and use the produce in the school cafeteria.  Our department’s goal is to ensure all produce is grown, harvested and processed in a safe and healthy manner.  </a:t>
            </a:r>
          </a:p>
          <a:p>
            <a:endParaRPr lang="en-US" dirty="0" smtClean="0"/>
          </a:p>
        </p:txBody>
      </p:sp>
      <p:sp>
        <p:nvSpPr>
          <p:cNvPr id="6" name="TextBox 5"/>
          <p:cNvSpPr txBox="1"/>
          <p:nvPr/>
        </p:nvSpPr>
        <p:spPr>
          <a:xfrm>
            <a:off x="533400" y="2590800"/>
            <a:ext cx="4343400" cy="2031325"/>
          </a:xfrm>
          <a:prstGeom prst="rect">
            <a:avLst/>
          </a:prstGeom>
          <a:noFill/>
        </p:spPr>
        <p:txBody>
          <a:bodyPr wrap="square" rtlCol="0">
            <a:spAutoFit/>
          </a:bodyPr>
          <a:lstStyle/>
          <a:p>
            <a:r>
              <a:rPr lang="en-US" dirty="0" smtClean="0"/>
              <a:t>Simple registration process:</a:t>
            </a:r>
          </a:p>
          <a:p>
            <a:pPr marL="342900" indent="-342900">
              <a:buFont typeface="+mj-lt"/>
              <a:buAutoNum type="arabicPeriod"/>
            </a:pPr>
            <a:r>
              <a:rPr lang="en-US" dirty="0" smtClean="0"/>
              <a:t>Fill out conditional agreement.  </a:t>
            </a:r>
          </a:p>
          <a:p>
            <a:pPr marL="342900" indent="-342900">
              <a:buFont typeface="+mj-lt"/>
              <a:buAutoNum type="arabicPeriod"/>
            </a:pPr>
            <a:r>
              <a:rPr lang="en-US" dirty="0" smtClean="0"/>
              <a:t>Submit the agreement to our department for approval.</a:t>
            </a:r>
          </a:p>
          <a:p>
            <a:pPr marL="342900" indent="-342900">
              <a:buFont typeface="+mj-lt"/>
              <a:buAutoNum type="arabicPeriod"/>
            </a:pPr>
            <a:r>
              <a:rPr lang="en-US" dirty="0" smtClean="0"/>
              <a:t>Keep the approved agreement at the school for specialists to review during inspection.    </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181600" y="2590800"/>
            <a:ext cx="2954875" cy="3840521"/>
          </a:xfrm>
          <a:prstGeom prst="rect">
            <a:avLst/>
          </a:prstGeom>
          <a:noFill/>
          <a:ln w="31750">
            <a:solidFill>
              <a:schemeClr val="bg1"/>
            </a:solidFill>
            <a:miter lim="800000"/>
            <a:headEnd/>
            <a:tailEnd/>
          </a:ln>
        </p:spPr>
      </p:pic>
      <p:sp>
        <p:nvSpPr>
          <p:cNvPr id="7" name="TextBox 6"/>
          <p:cNvSpPr txBox="1"/>
          <p:nvPr/>
        </p:nvSpPr>
        <p:spPr>
          <a:xfrm>
            <a:off x="533400" y="5486400"/>
            <a:ext cx="4495800" cy="1200329"/>
          </a:xfrm>
          <a:prstGeom prst="rect">
            <a:avLst/>
          </a:prstGeom>
          <a:noFill/>
        </p:spPr>
        <p:txBody>
          <a:bodyPr wrap="square" rtlCol="0">
            <a:spAutoFit/>
          </a:bodyPr>
          <a:lstStyle/>
          <a:p>
            <a:r>
              <a:rPr lang="en-US" dirty="0" smtClean="0"/>
              <a:t>Produce grown at the garden can not be sold to the public or used at other locations other than the identified cafeteria.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457200"/>
            <a:ext cx="4956806" cy="707886"/>
          </a:xfrm>
          <a:prstGeom prst="rect">
            <a:avLst/>
          </a:prstGeom>
          <a:noFill/>
        </p:spPr>
        <p:txBody>
          <a:bodyPr wrap="none" rtlCol="0">
            <a:spAutoFit/>
          </a:bodyPr>
          <a:lstStyle/>
          <a:p>
            <a:r>
              <a:rPr lang="en-US" sz="4000" b="1" dirty="0" smtClean="0">
                <a:solidFill>
                  <a:schemeClr val="tx2">
                    <a:lumMod val="90000"/>
                  </a:schemeClr>
                </a:solidFill>
              </a:rPr>
              <a:t>Inspection Process</a:t>
            </a:r>
            <a:endParaRPr lang="en-US" sz="4000" b="1" dirty="0">
              <a:solidFill>
                <a:schemeClr val="tx2">
                  <a:lumMod val="90000"/>
                </a:schemeClr>
              </a:solidFill>
            </a:endParaRPr>
          </a:p>
        </p:txBody>
      </p:sp>
      <p:sp>
        <p:nvSpPr>
          <p:cNvPr id="3" name="TextBox 2"/>
          <p:cNvSpPr txBox="1"/>
          <p:nvPr/>
        </p:nvSpPr>
        <p:spPr>
          <a:xfrm>
            <a:off x="533400" y="1219200"/>
            <a:ext cx="7391400" cy="2585323"/>
          </a:xfrm>
          <a:prstGeom prst="rect">
            <a:avLst/>
          </a:prstGeom>
          <a:noFill/>
        </p:spPr>
        <p:txBody>
          <a:bodyPr wrap="square" rtlCol="0">
            <a:spAutoFit/>
          </a:bodyPr>
          <a:lstStyle/>
          <a:p>
            <a:r>
              <a:rPr lang="en-US" dirty="0" smtClean="0"/>
              <a:t>The school garden will be inspected at the same time the school cafeteria is inspected.  Specialists will review the approved agreement that the school must keep on site and ensure that the agreement is being followed.     </a:t>
            </a:r>
          </a:p>
          <a:p>
            <a:endParaRPr lang="en-US" dirty="0" smtClean="0"/>
          </a:p>
          <a:p>
            <a:r>
              <a:rPr lang="en-US" dirty="0" smtClean="0"/>
              <a:t>There are restrictions for what can be served in the school cafeteria:</a:t>
            </a:r>
          </a:p>
          <a:p>
            <a:pPr marL="342900" indent="-342900">
              <a:buFont typeface="+mj-lt"/>
              <a:buAutoNum type="arabicPeriod"/>
            </a:pPr>
            <a:r>
              <a:rPr lang="en-US" dirty="0" smtClean="0"/>
              <a:t>Seed Sprouts are not allowed</a:t>
            </a:r>
          </a:p>
          <a:p>
            <a:pPr marL="342900" indent="-342900">
              <a:buFont typeface="+mj-lt"/>
              <a:buAutoNum type="arabicPeriod"/>
            </a:pPr>
            <a:r>
              <a:rPr lang="en-US" dirty="0" smtClean="0"/>
              <a:t>All juice must be pasteurized.  Schools are not allowed to make their own juice to serve to students.  </a:t>
            </a:r>
          </a:p>
          <a:p>
            <a:pPr marL="342900" indent="-342900">
              <a:buFont typeface="+mj-lt"/>
              <a:buAutoNum type="arabicPeriod"/>
            </a:pPr>
            <a:endParaRPr lang="en-US" dirty="0"/>
          </a:p>
        </p:txBody>
      </p:sp>
      <p:pic>
        <p:nvPicPr>
          <p:cNvPr id="4" name="Picture 3" descr="fibonacci 6.JPG"/>
          <p:cNvPicPr/>
          <p:nvPr/>
        </p:nvPicPr>
        <p:blipFill>
          <a:blip r:embed="rId2" cstate="print"/>
          <a:stretch>
            <a:fillRect/>
          </a:stretch>
        </p:blipFill>
        <p:spPr>
          <a:xfrm>
            <a:off x="2971800" y="3886200"/>
            <a:ext cx="3124200" cy="2590800"/>
          </a:xfrm>
          <a:prstGeom prst="rect">
            <a:avLst/>
          </a:prstGeom>
          <a:ln w="38100">
            <a:solidFill>
              <a:schemeClr val="bg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838200"/>
            <a:ext cx="3018775" cy="707886"/>
          </a:xfrm>
          <a:prstGeom prst="rect">
            <a:avLst/>
          </a:prstGeom>
          <a:noFill/>
        </p:spPr>
        <p:txBody>
          <a:bodyPr wrap="none" rtlCol="0">
            <a:spAutoFit/>
          </a:bodyPr>
          <a:lstStyle/>
          <a:p>
            <a:r>
              <a:rPr lang="en-US" sz="4000" b="1" dirty="0" smtClean="0">
                <a:solidFill>
                  <a:schemeClr val="tx2">
                    <a:lumMod val="90000"/>
                  </a:schemeClr>
                </a:solidFill>
              </a:rPr>
              <a:t>Questions?</a:t>
            </a:r>
            <a:endParaRPr lang="en-US" sz="4000" b="1" dirty="0">
              <a:solidFill>
                <a:schemeClr val="tx2">
                  <a:lumMod val="90000"/>
                </a:schemeClr>
              </a:solidFill>
            </a:endParaRPr>
          </a:p>
        </p:txBody>
      </p:sp>
      <p:sp>
        <p:nvSpPr>
          <p:cNvPr id="4" name="TextBox 3"/>
          <p:cNvSpPr txBox="1"/>
          <p:nvPr/>
        </p:nvSpPr>
        <p:spPr>
          <a:xfrm>
            <a:off x="381000" y="1524000"/>
            <a:ext cx="4814651" cy="2246769"/>
          </a:xfrm>
          <a:prstGeom prst="rect">
            <a:avLst/>
          </a:prstGeom>
          <a:noFill/>
        </p:spPr>
        <p:txBody>
          <a:bodyPr wrap="none" rtlCol="0">
            <a:spAutoFit/>
          </a:bodyPr>
          <a:lstStyle/>
          <a:p>
            <a:r>
              <a:rPr lang="en-US" sz="2000" dirty="0" smtClean="0"/>
              <a:t>Stephanie Singleton</a:t>
            </a:r>
          </a:p>
          <a:p>
            <a:r>
              <a:rPr lang="en-US" sz="2000" dirty="0" smtClean="0"/>
              <a:t>Email: </a:t>
            </a:r>
            <a:r>
              <a:rPr lang="en-US" sz="2000" dirty="0" smtClean="0">
                <a:hlinkClick r:id="rId2"/>
              </a:rPr>
              <a:t>stephanie.singleton@sdcounty.ca.gov</a:t>
            </a:r>
            <a:endParaRPr lang="en-US" sz="2000" dirty="0" smtClean="0"/>
          </a:p>
          <a:p>
            <a:r>
              <a:rPr lang="en-US" sz="2000" dirty="0" smtClean="0"/>
              <a:t>Phone: (858)505-6796</a:t>
            </a:r>
          </a:p>
          <a:p>
            <a:endParaRPr lang="en-US" sz="2000" dirty="0" smtClean="0"/>
          </a:p>
          <a:p>
            <a:r>
              <a:rPr lang="en-US" sz="2000" dirty="0" smtClean="0"/>
              <a:t>LeAnh Irish</a:t>
            </a:r>
          </a:p>
          <a:p>
            <a:r>
              <a:rPr lang="en-US" sz="2000" dirty="0" smtClean="0"/>
              <a:t>Email: </a:t>
            </a:r>
            <a:r>
              <a:rPr lang="en-US" sz="2000" dirty="0" smtClean="0">
                <a:hlinkClick r:id="rId3"/>
              </a:rPr>
              <a:t>le-anh.irish@sdcounty.ca.gov</a:t>
            </a:r>
            <a:endParaRPr lang="en-US" sz="2000" dirty="0" smtClean="0"/>
          </a:p>
          <a:p>
            <a:r>
              <a:rPr lang="en-US" sz="2000" dirty="0" smtClean="0"/>
              <a:t>Phone: (858)505-6832</a:t>
            </a:r>
            <a:endParaRPr lang="en-US" sz="2000" dirty="0"/>
          </a:p>
        </p:txBody>
      </p:sp>
      <p:pic>
        <p:nvPicPr>
          <p:cNvPr id="5" name="Picture 3" descr="C:\Users\LIrish\AppData\Local\Microsoft\Windows\Temporary Internet Files\Content.IE5\Q683EOWJ\MP900438718[1].jpg"/>
          <p:cNvPicPr>
            <a:picLocks noChangeAspect="1" noChangeArrowheads="1"/>
          </p:cNvPicPr>
          <p:nvPr/>
        </p:nvPicPr>
        <p:blipFill>
          <a:blip r:embed="rId4" cstate="print"/>
          <a:srcRect/>
          <a:stretch>
            <a:fillRect/>
          </a:stretch>
        </p:blipFill>
        <p:spPr bwMode="auto">
          <a:xfrm>
            <a:off x="2895600" y="3886200"/>
            <a:ext cx="3641344" cy="2438400"/>
          </a:xfrm>
          <a:prstGeom prst="rect">
            <a:avLst/>
          </a:prstGeom>
          <a:noFill/>
          <a:ln w="38100">
            <a:solidFill>
              <a:schemeClr val="bg1"/>
            </a:solid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498</TotalTime>
  <Words>566</Words>
  <Application>Microsoft Office PowerPoint</Application>
  <PresentationFormat>On-screen Show (4:3)</PresentationFormat>
  <Paragraphs>78</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Foundry</vt:lpstr>
      <vt:lpstr>Food Safety for Garden to Cafeteria</vt:lpstr>
      <vt:lpstr>How Can Produce Become Infected with Pathogens?</vt:lpstr>
      <vt:lpstr>Slide 3</vt:lpstr>
      <vt:lpstr>Slide 4</vt:lpstr>
      <vt:lpstr>Post-Harvest Risk Factors </vt:lpstr>
      <vt:lpstr>Post-Harvest Risk Factors</vt:lpstr>
      <vt:lpstr>Slide 7</vt:lpstr>
      <vt:lpstr>Slide 8</vt:lpstr>
      <vt:lpstr>Slide 9</vt:lpstr>
    </vt:vector>
  </TitlesOfParts>
  <Company>County of San Diego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Safety for Garden to Cafeteria</dc:title>
  <dc:creator>lirish</dc:creator>
  <cp:lastModifiedBy>LeAnh</cp:lastModifiedBy>
  <cp:revision>26</cp:revision>
  <dcterms:created xsi:type="dcterms:W3CDTF">2012-01-05T17:07:11Z</dcterms:created>
  <dcterms:modified xsi:type="dcterms:W3CDTF">2012-01-13T03:53:21Z</dcterms:modified>
</cp:coreProperties>
</file>