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3"/>
  </p:notesMasterIdLst>
  <p:sldIdLst>
    <p:sldId id="291" r:id="rId2"/>
    <p:sldId id="257" r:id="rId3"/>
    <p:sldId id="259" r:id="rId4"/>
    <p:sldId id="260" r:id="rId5"/>
    <p:sldId id="272" r:id="rId6"/>
    <p:sldId id="266" r:id="rId7"/>
    <p:sldId id="294" r:id="rId8"/>
    <p:sldId id="281" r:id="rId9"/>
    <p:sldId id="278" r:id="rId10"/>
    <p:sldId id="293" r:id="rId11"/>
    <p:sldId id="280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42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725" autoAdjust="0"/>
  </p:normalViewPr>
  <p:slideViewPr>
    <p:cSldViewPr>
      <p:cViewPr varScale="1">
        <p:scale>
          <a:sx n="70" d="100"/>
          <a:sy n="70" d="100"/>
        </p:scale>
        <p:origin x="-5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4" y="80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978B79B-19C9-4EB7-B4FB-9EFAA8D5B885}" type="datetimeFigureOut">
              <a:rPr lang="en-US"/>
              <a:pPr>
                <a:defRPr/>
              </a:pPr>
              <a:t>1/13/2012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F02A0A1-CD06-433F-92C9-8DD4F71507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28991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D033DF-FB10-49AA-BDE1-F62690736801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/>
              <a:t>1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/>
                <a:cs typeface="ＭＳ Ｐゴシック"/>
              </a:rPr>
              <a:t>Have participants pull out their district wellness</a:t>
            </a:r>
            <a:r>
              <a:rPr lang="en-US" baseline="0" dirty="0" smtClean="0">
                <a:ea typeface="ＭＳ Ｐゴシック"/>
                <a:cs typeface="ＭＳ Ｐゴシック"/>
              </a:rPr>
              <a:t> policy</a:t>
            </a:r>
            <a:endParaRPr lang="en-US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/>
                <a:cs typeface="ＭＳ Ｐゴシック"/>
              </a:rPr>
              <a:t>Ask</a:t>
            </a:r>
            <a:r>
              <a:rPr lang="en-US" baseline="0" dirty="0" smtClean="0">
                <a:ea typeface="ＭＳ Ｐゴシック"/>
                <a:cs typeface="ＭＳ Ｐゴシック"/>
              </a:rPr>
              <a:t> a volunteer to read a </a:t>
            </a:r>
            <a:r>
              <a:rPr lang="en-US" dirty="0" smtClean="0">
                <a:ea typeface="ＭＳ Ｐゴシック"/>
                <a:cs typeface="ＭＳ Ｐゴシック"/>
              </a:rPr>
              <a:t>paragraph</a:t>
            </a:r>
            <a:r>
              <a:rPr lang="en-US" baseline="0" dirty="0" smtClean="0">
                <a:ea typeface="ＭＳ Ｐゴシック"/>
                <a:cs typeface="ＭＳ Ｐゴシック"/>
              </a:rPr>
              <a:t> concerning this topic. If more than one paragraph ask for another volunteer. Prizes may be given to encourage volunteers.</a:t>
            </a:r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34B5CC-AD78-4804-B5B8-F9C0A37ED242}" type="slidenum">
              <a:rPr lang="en-US" smtClean="0">
                <a:latin typeface="Tahoma" pitchFamily="34" charset="0"/>
                <a:ea typeface="ＭＳ Ｐゴシック"/>
                <a:cs typeface="ＭＳ Ｐゴシック"/>
              </a:rPr>
              <a:pPr/>
              <a:t>6</a:t>
            </a:fld>
            <a:endParaRPr lang="en-US" smtClean="0">
              <a:latin typeface="Tahoma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/>
                <a:cs typeface="ＭＳ Ｐゴシック"/>
              </a:rPr>
              <a:t>Have participants pull out their district wellness</a:t>
            </a:r>
            <a:r>
              <a:rPr lang="en-US" baseline="0" dirty="0" smtClean="0">
                <a:ea typeface="ＭＳ Ｐゴシック"/>
                <a:cs typeface="ＭＳ Ｐゴシック"/>
              </a:rPr>
              <a:t> policy</a:t>
            </a:r>
            <a:endParaRPr lang="en-US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aLean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image_motherdaughterplay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968375"/>
            <a:ext cx="3665537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image_kidslunchl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0"/>
            <a:ext cx="4570413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7413" y="3517900"/>
            <a:ext cx="4573587" cy="749300"/>
          </a:xfrm>
        </p:spPr>
        <p:txBody>
          <a:bodyPr/>
          <a:lstStyle>
            <a:lvl1pPr>
              <a:defRPr sz="1800">
                <a:solidFill>
                  <a:srgbClr val="4E8F6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7413" y="4341813"/>
            <a:ext cx="4573587" cy="2058987"/>
          </a:xfrm>
        </p:spPr>
        <p:txBody>
          <a:bodyPr/>
          <a:lstStyle>
            <a:lvl1pPr marL="0" indent="0">
              <a:lnSpc>
                <a:spcPct val="120000"/>
              </a:lnSpc>
              <a:buFontTx/>
              <a:buNone/>
              <a:defRPr sz="2000">
                <a:solidFill>
                  <a:srgbClr val="4E8F6E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aLean_ppt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66738"/>
            <a:ext cx="77724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0013"/>
            <a:ext cx="7924800" cy="464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8" descr="Girl-on-hopscoth_edit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12025" y="228600"/>
            <a:ext cx="13366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0" r:id="rId2"/>
    <p:sldLayoutId id="2147483689" r:id="rId3"/>
    <p:sldLayoutId id="2147483688" r:id="rId4"/>
    <p:sldLayoutId id="2147483687" r:id="rId5"/>
    <p:sldLayoutId id="2147483686" r:id="rId6"/>
    <p:sldLayoutId id="2147483685" r:id="rId7"/>
    <p:sldLayoutId id="2147483684" r:id="rId8"/>
    <p:sldLayoutId id="2147483683" r:id="rId9"/>
    <p:sldLayoutId id="2147483682" r:id="rId10"/>
    <p:sldLayoutId id="2147483681" r:id="rId11"/>
    <p:sldLayoutId id="214748368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ＭＳ Ｐゴシック" pitchFamily="-12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itchFamily="16" charset="-128"/>
          <a:cs typeface="ＭＳ Ｐゴシック" pitchFamily="-1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itchFamily="16" charset="-128"/>
          <a:cs typeface="ＭＳ Ｐゴシック" pitchFamily="-1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itchFamily="16" charset="-128"/>
          <a:cs typeface="ＭＳ Ｐゴシック" pitchFamily="-1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itchFamily="16" charset="-128"/>
          <a:cs typeface="ＭＳ Ｐゴシック" pitchFamily="-12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D54E23"/>
          </a:solidFill>
          <a:latin typeface="+mn-lt"/>
          <a:ea typeface="+mn-ea"/>
          <a:cs typeface="ＭＳ Ｐゴシック" pitchFamily="-12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2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2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planonline.org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iforniaprojectlean.org/" TargetMode="External"/><Relationship Id="rId2" Type="http://schemas.openxmlformats.org/officeDocument/2006/relationships/hyperlink" Target="mailto:dkleske@yahoo.com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fsmi.org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3" descr="caLean_ppt_tit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3429000" y="4343400"/>
            <a:ext cx="449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1" dirty="0" smtClean="0">
                <a:solidFill>
                  <a:srgbClr val="4E8F6E"/>
                </a:solidFill>
              </a:rPr>
              <a:t>GARDEN TO CAFETERIA: The School Wellness Connection</a:t>
            </a:r>
          </a:p>
          <a:p>
            <a:endParaRPr lang="en-US" sz="2000" b="1" dirty="0">
              <a:solidFill>
                <a:srgbClr val="4E8F6E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rgbClr val="D54E23"/>
                </a:solidFill>
              </a:rPr>
              <a:t>Deirdre Kleske	      </a:t>
            </a:r>
          </a:p>
          <a:p>
            <a:pPr>
              <a:spcBef>
                <a:spcPct val="20000"/>
              </a:spcBef>
            </a:pPr>
            <a:r>
              <a:rPr lang="en-US" sz="2000" b="1" i="1" dirty="0">
                <a:solidFill>
                  <a:srgbClr val="D54E23"/>
                </a:solidFill>
              </a:rPr>
              <a:t>Health Educator</a:t>
            </a:r>
            <a:endParaRPr lang="en-US" sz="2800" b="1" dirty="0">
              <a:solidFill>
                <a:srgbClr val="4E8F6E"/>
              </a:solidFill>
            </a:endParaRP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3427413" y="5441950"/>
            <a:ext cx="4495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 b="1" dirty="0">
              <a:solidFill>
                <a:srgbClr val="D54E23"/>
              </a:solidFill>
            </a:endParaRPr>
          </a:p>
        </p:txBody>
      </p:sp>
      <p:pic>
        <p:nvPicPr>
          <p:cNvPr id="15364" name="Picture 8" descr="image_motherdaughterplay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863" y="968375"/>
            <a:ext cx="3665537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9" descr="image_kidslunchl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0"/>
            <a:ext cx="4570413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3429000" y="3536950"/>
            <a:ext cx="449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b="1" dirty="0" smtClean="0">
                <a:solidFill>
                  <a:srgbClr val="4E8F6E"/>
                </a:solidFill>
              </a:rPr>
              <a:t>Garden to Cafeteria Workshop</a:t>
            </a:r>
          </a:p>
          <a:p>
            <a:pPr>
              <a:spcBef>
                <a:spcPct val="20000"/>
              </a:spcBef>
            </a:pPr>
            <a:r>
              <a:rPr lang="en-US" b="1" dirty="0" smtClean="0">
                <a:solidFill>
                  <a:srgbClr val="4E8F6E"/>
                </a:solidFill>
              </a:rPr>
              <a:t>January 13, 2012  </a:t>
            </a:r>
            <a:endParaRPr lang="en-US" b="1" dirty="0">
              <a:solidFill>
                <a:srgbClr val="4E8F6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cs typeface="ＭＳ Ｐゴシック"/>
              </a:rPr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NPLAN</a:t>
            </a:r>
            <a:r>
              <a:rPr lang="en-US" sz="2400" dirty="0" smtClean="0"/>
              <a:t> (National Policy and Legal Analysis</a:t>
            </a:r>
          </a:p>
          <a:p>
            <a:pPr marL="0" indent="0">
              <a:buNone/>
            </a:pPr>
            <a:r>
              <a:rPr lang="en-US" sz="2400" dirty="0" smtClean="0"/>
              <a:t>	    Network to Prevent Childhood Obesity)</a:t>
            </a:r>
          </a:p>
          <a:p>
            <a:pPr marL="0" indent="0">
              <a:buNone/>
            </a:pPr>
            <a:endParaRPr lang="en-US" sz="2400" dirty="0" smtClean="0"/>
          </a:p>
          <a:p>
            <a:pPr marL="742950" lvl="2" indent="-342900"/>
            <a:r>
              <a:rPr lang="en-US" dirty="0" smtClean="0"/>
              <a:t>Letter detailing </a:t>
            </a:r>
            <a:r>
              <a:rPr lang="en-US" dirty="0" err="1" smtClean="0"/>
              <a:t>allowability</a:t>
            </a:r>
            <a:r>
              <a:rPr lang="en-US" dirty="0" smtClean="0"/>
              <a:t> </a:t>
            </a:r>
            <a:r>
              <a:rPr lang="en-US" smtClean="0"/>
              <a:t>of garden </a:t>
            </a:r>
            <a:r>
              <a:rPr lang="en-US" dirty="0" smtClean="0"/>
              <a:t>produce in school cafeterias</a:t>
            </a:r>
          </a:p>
          <a:p>
            <a:endParaRPr lang="en-US" sz="1800" dirty="0"/>
          </a:p>
          <a:p>
            <a:pPr marL="0" indent="0" algn="ctr">
              <a:buNone/>
            </a:pPr>
            <a:r>
              <a:rPr lang="en-US" sz="2800" dirty="0">
                <a:hlinkClick r:id="rId2"/>
              </a:rPr>
              <a:t>http://www.nplanonline.org</a:t>
            </a:r>
            <a:r>
              <a:rPr lang="en-US" sz="2800" dirty="0" smtClean="0">
                <a:hlinkClick r:id="rId2"/>
              </a:rPr>
              <a:t>/</a:t>
            </a:r>
            <a:endParaRPr lang="en-US" sz="2800" dirty="0" smtClean="0"/>
          </a:p>
          <a:p>
            <a:pPr marL="0" indent="0" algn="ctr">
              <a:buNone/>
            </a:pPr>
            <a:r>
              <a:rPr lang="en-US" sz="2400" dirty="0" smtClean="0"/>
              <a:t>(Type “garden to cafeteria” in search box)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eaLnBrk="1" hangingPunct="1">
              <a:buFont typeface="Wingdings" charset="0"/>
              <a:buChar char="n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4052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200" dirty="0" smtClean="0">
                <a:cs typeface="ＭＳ Ｐゴシック"/>
              </a:rPr>
              <a:t>Contact Information</a:t>
            </a:r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96200" cy="48768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endParaRPr lang="en-US" sz="1000" dirty="0" smtClean="0">
              <a:cs typeface="ＭＳ Ｐゴシック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2000" dirty="0" smtClean="0">
              <a:cs typeface="ＭＳ Ｐゴシック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dirty="0" smtClean="0">
                <a:cs typeface="ＭＳ Ｐゴシック"/>
              </a:rPr>
              <a:t>Deirdre Kleske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dirty="0" smtClean="0">
                <a:cs typeface="ＭＳ Ｐゴシック"/>
              </a:rPr>
              <a:t> 619-723-6457	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dirty="0" smtClean="0">
                <a:cs typeface="ＭＳ Ｐゴシック"/>
                <a:hlinkClick r:id="rId2"/>
              </a:rPr>
              <a:t>dkleske@yahoo.com</a:t>
            </a:r>
            <a:endParaRPr lang="en-US" dirty="0" smtClean="0">
              <a:cs typeface="ＭＳ Ｐゴシック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000000"/>
                </a:solidFill>
                <a:cs typeface="ＭＳ Ｐゴシック"/>
                <a:hlinkClick r:id="rId3"/>
              </a:rPr>
              <a:t>www.californiaprojectlean.org</a:t>
            </a:r>
            <a:endParaRPr lang="en-US" dirty="0" smtClean="0">
              <a:solidFill>
                <a:srgbClr val="000000"/>
              </a:solidFill>
              <a:cs typeface="ＭＳ Ｐゴシック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endParaRPr lang="en-US" dirty="0" smtClean="0">
              <a:cs typeface="ＭＳ Ｐゴシック"/>
            </a:endParaRPr>
          </a:p>
          <a:p>
            <a:pPr marL="0" indent="0" algn="ctr" eaLnBrk="1" hangingPunct="1"/>
            <a:endParaRPr lang="en-US" dirty="0" smtClean="0">
              <a:cs typeface="ＭＳ Ｐゴシック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dirty="0" smtClean="0">
              <a:cs typeface="ＭＳ Ｐゴシック"/>
            </a:endParaRPr>
          </a:p>
          <a:p>
            <a:pPr marL="0" indent="0" eaLnBrk="1" hangingPunct="1"/>
            <a:endParaRPr lang="en-US" dirty="0" smtClean="0">
              <a:cs typeface="ＭＳ Ｐゴシック"/>
            </a:endParaRPr>
          </a:p>
        </p:txBody>
      </p:sp>
      <p:pic>
        <p:nvPicPr>
          <p:cNvPr id="62467" name="Picture 1" descr="logoColo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4876800"/>
            <a:ext cx="160020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ＭＳ Ｐゴシック"/>
              </a:rPr>
              <a:t>Local School Wellness Policy (LSWP)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800" smtClean="0">
              <a:cs typeface="ＭＳ Ｐゴシック"/>
            </a:endParaRPr>
          </a:p>
          <a:p>
            <a:pPr eaLnBrk="1" hangingPunct="1"/>
            <a:r>
              <a:rPr lang="en-US" sz="2800" smtClean="0">
                <a:cs typeface="ＭＳ Ｐゴシック"/>
              </a:rPr>
              <a:t>Federally mandated for districts participating in the National School Lunch or Breakfast Program</a:t>
            </a:r>
          </a:p>
          <a:p>
            <a:pPr eaLnBrk="1" hangingPunct="1"/>
            <a:r>
              <a:rPr lang="en-US" sz="2800" smtClean="0">
                <a:cs typeface="ＭＳ Ｐゴシック"/>
              </a:rPr>
              <a:t>Policy was required to be in place by start of school in 2007</a:t>
            </a:r>
          </a:p>
          <a:p>
            <a:pPr eaLnBrk="1" hangingPunct="1"/>
            <a:r>
              <a:rPr lang="en-US" sz="2800" smtClean="0">
                <a:cs typeface="ＭＳ Ｐゴシック"/>
              </a:rPr>
              <a:t>Requires certain components and a plan for measuring effectiveness</a:t>
            </a:r>
          </a:p>
          <a:p>
            <a:pPr eaLnBrk="1" hangingPunct="1"/>
            <a:endParaRPr lang="en-US" sz="2800" smtClean="0">
              <a:cs typeface="ＭＳ Ｐゴシック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610600" cy="1143000"/>
          </a:xfrm>
        </p:spPr>
        <p:txBody>
          <a:bodyPr/>
          <a:lstStyle/>
          <a:p>
            <a:pPr eaLnBrk="1" hangingPunct="1"/>
            <a:r>
              <a:rPr lang="en-US" smtClean="0">
                <a:cs typeface="ＭＳ Ｐゴシック"/>
              </a:rPr>
              <a:t>Why a Healthy School </a:t>
            </a:r>
            <a:r>
              <a:rPr lang="en-US" sz="2800" smtClean="0">
                <a:cs typeface="ＭＳ Ｐゴシック"/>
              </a:rPr>
              <a:t>Environment?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cs typeface="ＭＳ Ｐゴシック"/>
              </a:rPr>
              <a:t>Healthy, fit students have better attendance and perform better academically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ＭＳ Ｐゴシック"/>
              </a:rPr>
              <a:t>CA Dept. of Education study of 954,000 students, Grades 5, 7, 9 showed: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Higher academic achievement is associated with higher levels of fitness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There is a strong relationship between fitness, reading, and math scores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57200"/>
            <a:ext cx="9067800" cy="10668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/>
              </a:rPr>
              <a:t>   </a:t>
            </a:r>
            <a:r>
              <a:rPr lang="en-US" sz="3400" dirty="0" smtClean="0">
                <a:cs typeface="ＭＳ Ｐゴシック"/>
              </a:rPr>
              <a:t>Childhood Obesity Epidemic</a:t>
            </a:r>
            <a:r>
              <a:rPr lang="en-US" sz="4000" dirty="0" smtClean="0">
                <a:cs typeface="ＭＳ Ｐゴシック"/>
              </a:rPr>
              <a:t>	</a:t>
            </a:r>
            <a:br>
              <a:rPr lang="en-US" sz="4000" dirty="0" smtClean="0">
                <a:cs typeface="ＭＳ Ｐゴシック"/>
              </a:rPr>
            </a:br>
            <a:endParaRPr lang="en-US" sz="4000" dirty="0" smtClean="0">
              <a:cs typeface="ＭＳ Ｐゴシック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6858000" cy="44196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cs typeface="ＭＳ Ｐゴシック"/>
              </a:rPr>
              <a:t>Countywide, 41 percent of students in grades 5</a:t>
            </a:r>
            <a:r>
              <a:rPr lang="en-US" sz="2800" baseline="30000" dirty="0" smtClean="0">
                <a:cs typeface="ＭＳ Ｐゴシック"/>
              </a:rPr>
              <a:t>th</a:t>
            </a:r>
            <a:r>
              <a:rPr lang="en-US" sz="2800" dirty="0" smtClean="0">
                <a:cs typeface="ＭＳ Ｐゴシック"/>
              </a:rPr>
              <a:t>, 7</a:t>
            </a:r>
            <a:r>
              <a:rPr lang="en-US" sz="2800" baseline="30000" dirty="0" smtClean="0">
                <a:cs typeface="ＭＳ Ｐゴシック"/>
              </a:rPr>
              <a:t>th</a:t>
            </a:r>
            <a:r>
              <a:rPr lang="en-US" sz="2800" dirty="0" smtClean="0">
                <a:cs typeface="ＭＳ Ｐゴシック"/>
              </a:rPr>
              <a:t> and 9</a:t>
            </a:r>
            <a:r>
              <a:rPr lang="en-US" sz="2800" baseline="30000" dirty="0" smtClean="0">
                <a:cs typeface="ＭＳ Ｐゴシック"/>
              </a:rPr>
              <a:t>th</a:t>
            </a:r>
            <a:r>
              <a:rPr lang="en-US" sz="2800" dirty="0" smtClean="0">
                <a:cs typeface="ＭＳ Ｐゴシック"/>
              </a:rPr>
              <a:t> graders are considered overweight or obese.</a:t>
            </a:r>
            <a:r>
              <a:rPr lang="en-US" sz="2000" baseline="30000" dirty="0" smtClean="0">
                <a:cs typeface="ＭＳ Ｐゴシック"/>
              </a:rPr>
              <a:t>1</a:t>
            </a:r>
          </a:p>
          <a:p>
            <a:pPr eaLnBrk="1" hangingPunct="1"/>
            <a:r>
              <a:rPr lang="en-US" sz="2400" dirty="0" smtClean="0">
                <a:solidFill>
                  <a:srgbClr val="808080"/>
                </a:solidFill>
                <a:cs typeface="ＭＳ Ｐゴシック"/>
              </a:rPr>
              <a:t>1 in 3 children born in 2000 (1 in 2 Hispanic children) will develop diabetes if the obesity trend continues.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808080"/>
                </a:solidFill>
                <a:cs typeface="ＭＳ Ｐゴシック"/>
              </a:rPr>
              <a:t>Obesity risks also include cancer, depression, high cholesterol, asthma and heart disease.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cs typeface="ＭＳ Ｐゴシック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aseline="30000" dirty="0" smtClean="0">
                <a:solidFill>
                  <a:srgbClr val="FF0000"/>
                </a:solidFill>
                <a:cs typeface="ＭＳ Ｐゴシック"/>
              </a:rPr>
              <a:t>1</a:t>
            </a:r>
            <a:r>
              <a:rPr lang="en-US" sz="1800" b="0" i="1" dirty="0" smtClean="0">
                <a:solidFill>
                  <a:srgbClr val="FF0000"/>
                </a:solidFill>
                <a:cs typeface="ＭＳ Ｐゴシック"/>
              </a:rPr>
              <a:t>California Physical Fitness Report 2010-2011</a:t>
            </a:r>
            <a:endParaRPr lang="en-US" sz="1800" baseline="30000" dirty="0" smtClean="0">
              <a:solidFill>
                <a:srgbClr val="FF0000"/>
              </a:solidFill>
              <a:cs typeface="ＭＳ Ｐゴシック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cs typeface="ＭＳ Ｐゴシック"/>
              </a:rPr>
              <a:t>What Does LSWP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7772400" cy="4459288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/>
              <a:t>LSWP must include </a:t>
            </a:r>
            <a:r>
              <a:rPr lang="en-US" dirty="0" smtClean="0"/>
              <a:t>goals </a:t>
            </a:r>
            <a:r>
              <a:rPr lang="en-US" dirty="0"/>
              <a:t>for: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dirty="0" smtClean="0"/>
              <a:t>Nutrition Education</a:t>
            </a:r>
            <a:endParaRPr lang="en-US" dirty="0"/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dirty="0"/>
              <a:t>Physical </a:t>
            </a:r>
            <a:r>
              <a:rPr lang="en-US" dirty="0" smtClean="0"/>
              <a:t>Education &amp; Physical Activity</a:t>
            </a:r>
            <a:endParaRPr lang="en-US" dirty="0"/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dirty="0"/>
              <a:t>All </a:t>
            </a:r>
            <a:r>
              <a:rPr lang="en-US" dirty="0" smtClean="0"/>
              <a:t>Foods </a:t>
            </a:r>
            <a:r>
              <a:rPr lang="en-US" dirty="0"/>
              <a:t>and </a:t>
            </a:r>
            <a:r>
              <a:rPr lang="en-US" dirty="0" smtClean="0"/>
              <a:t>Beverages </a:t>
            </a:r>
            <a:r>
              <a:rPr lang="en-US" dirty="0"/>
              <a:t>available on campus 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dirty="0"/>
              <a:t>School-based activities designed to promote student wellness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dirty="0"/>
              <a:t>Measurement and reporting on progress meeting goals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28662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/>
              </a:rPr>
              <a:t>Let’s Go Local!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924800" cy="4649788"/>
          </a:xfrm>
        </p:spPr>
        <p:txBody>
          <a:bodyPr/>
          <a:lstStyle/>
          <a:p>
            <a:pPr marL="0" indent="0">
              <a:buNone/>
            </a:pPr>
            <a:endParaRPr lang="en-US" sz="2800" smtClean="0"/>
          </a:p>
          <a:p>
            <a:pPr marL="0" indent="0">
              <a:buNone/>
            </a:pPr>
            <a:r>
              <a:rPr lang="en-US" sz="2800" smtClean="0"/>
              <a:t>Recommendations </a:t>
            </a:r>
            <a:r>
              <a:rPr lang="en-US" sz="2800" dirty="0"/>
              <a:t>for Linking </a:t>
            </a:r>
            <a:r>
              <a:rPr lang="en-US" sz="2800" dirty="0" smtClean="0"/>
              <a:t>Locally</a:t>
            </a:r>
          </a:p>
          <a:p>
            <a:pPr marL="0" indent="0">
              <a:buNone/>
            </a:pPr>
            <a:r>
              <a:rPr lang="en-US" sz="2800" dirty="0" smtClean="0"/>
              <a:t>Grown Food, School </a:t>
            </a:r>
            <a:r>
              <a:rPr lang="en-US" sz="2800" dirty="0"/>
              <a:t>Gardens, and Joint-Use Agreements </a:t>
            </a:r>
            <a:endParaRPr lang="en-US" sz="2800" dirty="0" smtClean="0"/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3" cstate="print"/>
          <a:srcRect b="48081"/>
          <a:stretch>
            <a:fillRect/>
          </a:stretch>
        </p:blipFill>
        <p:spPr bwMode="auto">
          <a:xfrm>
            <a:off x="3886200" y="3124200"/>
            <a:ext cx="4500819" cy="294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cs typeface="ＭＳ Ｐゴシック"/>
              </a:rPr>
              <a:t>Garden To Cafeteria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7772400" cy="4459288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 smtClean="0"/>
              <a:t>   Is it allowed?</a:t>
            </a:r>
          </a:p>
          <a:p>
            <a:pPr eaLnBrk="1" hangingPunct="1">
              <a:buFont typeface="Arial"/>
              <a:buChar char="•"/>
              <a:defRPr/>
            </a:pPr>
            <a:endParaRPr lang="en-US" sz="900" dirty="0" smtClean="0"/>
          </a:p>
          <a:p>
            <a:pPr lvl="1" eaLnBrk="1" hangingPunct="1">
              <a:buFont typeface="Arial"/>
              <a:buChar char="•"/>
              <a:defRPr/>
            </a:pPr>
            <a:r>
              <a:rPr lang="en-US" sz="2200" dirty="0"/>
              <a:t>There is no provision in the National School Lunch Program or other federal law that prevents school cafeterias from using school garden produce</a:t>
            </a:r>
            <a:r>
              <a:rPr lang="en-US" sz="2200" dirty="0" smtClean="0"/>
              <a:t>.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sz="2200" dirty="0"/>
              <a:t>T</a:t>
            </a:r>
            <a:r>
              <a:rPr lang="en-US" sz="2200" dirty="0" smtClean="0"/>
              <a:t>he </a:t>
            </a:r>
            <a:r>
              <a:rPr lang="en-US" sz="2200" dirty="0"/>
              <a:t>model Food Law, upon which most state retail food laws are patterned, does not prohibit school cafeterias from utilizing produce grown in a school garden. </a:t>
            </a:r>
            <a:endParaRPr lang="en-US" sz="2200" dirty="0" smtClean="0"/>
          </a:p>
          <a:p>
            <a:pPr lvl="1" eaLnBrk="1" hangingPunct="1">
              <a:buFont typeface="Arial"/>
              <a:buChar char="•"/>
              <a:defRPr/>
            </a:pPr>
            <a:r>
              <a:rPr lang="en-US" sz="2200" dirty="0" smtClean="0"/>
              <a:t>Consistent </a:t>
            </a:r>
            <a:r>
              <a:rPr lang="en-US" sz="2200" dirty="0"/>
              <a:t>with this, school garden to cafeteria programs in California do not conflict with the California Retail Food Code</a:t>
            </a:r>
            <a:r>
              <a:rPr lang="en-US" sz="2200" dirty="0" smtClean="0"/>
              <a:t>.</a:t>
            </a:r>
          </a:p>
          <a:p>
            <a:pPr marL="457200" lvl="1" indent="0" eaLnBrk="1" hangingPunct="1">
              <a:buNone/>
              <a:defRPr/>
            </a:pPr>
            <a:r>
              <a:rPr lang="en-US" sz="1800" b="0" i="1" dirty="0" smtClean="0"/>
              <a:t> National Policy and Legal Analysis Network to Prevent Childhood  Obesity (NPLAN)           </a:t>
            </a:r>
            <a:endParaRPr lang="en-US" sz="1800" b="0" i="1" dirty="0"/>
          </a:p>
        </p:txBody>
      </p:sp>
    </p:spTree>
    <p:extLst>
      <p:ext uri="{BB962C8B-B14F-4D97-AF65-F5344CB8AC3E}">
        <p14:creationId xmlns:p14="http://schemas.microsoft.com/office/powerpoint/2010/main" xmlns="" val="731743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04863"/>
          </a:xfrm>
        </p:spPr>
        <p:txBody>
          <a:bodyPr/>
          <a:lstStyle/>
          <a:p>
            <a:pPr eaLnBrk="1" hangingPunct="1"/>
            <a:r>
              <a:rPr lang="en-US" sz="3200" dirty="0">
                <a:cs typeface="ＭＳ Ｐゴシック"/>
              </a:rPr>
              <a:t>Garden To Cafeteria</a:t>
            </a:r>
            <a:endParaRPr lang="en-US" sz="3200" dirty="0" smtClean="0">
              <a:cs typeface="ＭＳ Ｐゴシック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7772400" cy="4459288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dirty="0" smtClean="0"/>
              <a:t>    Is it encouraged?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z="1400" dirty="0" smtClean="0">
              <a:cs typeface="ＭＳ Ｐゴシック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3000" dirty="0" smtClean="0">
                <a:solidFill>
                  <a:srgbClr val="808080"/>
                </a:solidFill>
                <a:cs typeface="ＭＳ Ｐゴシック"/>
              </a:rPr>
              <a:t>The Healthy, Hunger Free Kids Act</a:t>
            </a:r>
          </a:p>
          <a:p>
            <a:pPr marL="457200" lvl="1" indent="0" algn="ctr" eaLnBrk="1" hangingPunct="1">
              <a:buNone/>
            </a:pPr>
            <a:endParaRPr lang="en-US" sz="900" dirty="0" smtClean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 smtClean="0"/>
              <a:t>Federal legislation governing nutrition standards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 smtClean="0"/>
              <a:t>Will require more fruits &amp; vegetables and local sourcing of food.</a:t>
            </a:r>
            <a:endParaRPr lang="en-US" sz="1400" dirty="0" smtClean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 smtClean="0"/>
              <a:t>Will provide </a:t>
            </a:r>
            <a:r>
              <a:rPr lang="en-US" sz="2400" dirty="0"/>
              <a:t>competitive grants and technical assistance to schools to implement farm to school </a:t>
            </a:r>
            <a:r>
              <a:rPr lang="en-US" sz="2400" dirty="0" smtClean="0"/>
              <a:t>programs, including developing school gardens.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cs typeface="ＭＳ Ｐゴシック"/>
              </a:rPr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NFSM</a:t>
            </a:r>
            <a:r>
              <a:rPr lang="en-US" sz="2400" dirty="0" smtClean="0"/>
              <a:t> (National </a:t>
            </a:r>
            <a:r>
              <a:rPr lang="en-US" sz="2400" dirty="0"/>
              <a:t>Food Service </a:t>
            </a:r>
            <a:r>
              <a:rPr lang="en-US" sz="2400" dirty="0" smtClean="0"/>
              <a:t>Management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 Institute)</a:t>
            </a:r>
          </a:p>
          <a:p>
            <a:pPr marL="0" indent="0">
              <a:buNone/>
            </a:pPr>
            <a:endParaRPr lang="en-US" sz="2400" dirty="0" smtClean="0"/>
          </a:p>
          <a:p>
            <a:pPr marL="742950" lvl="2" indent="-342900"/>
            <a:r>
              <a:rPr lang="en-US" dirty="0" smtClean="0"/>
              <a:t>Produce </a:t>
            </a:r>
            <a:r>
              <a:rPr lang="en-US" dirty="0"/>
              <a:t>safety resources &amp; videos on receiving, preparing and storing fresh </a:t>
            </a:r>
            <a:r>
              <a:rPr lang="en-US" dirty="0" smtClean="0"/>
              <a:t>produce</a:t>
            </a:r>
          </a:p>
          <a:p>
            <a:pPr marL="742950" lvl="2" indent="-342900"/>
            <a:r>
              <a:rPr lang="en-US" dirty="0" smtClean="0"/>
              <a:t>Power Point on School Garden Produce Safety</a:t>
            </a:r>
            <a:endParaRPr lang="en-US" dirty="0"/>
          </a:p>
          <a:p>
            <a:endParaRPr lang="en-US" sz="1800" dirty="0"/>
          </a:p>
          <a:p>
            <a:pPr marL="0" indent="0" algn="ctr">
              <a:buNone/>
            </a:pPr>
            <a:r>
              <a:rPr lang="en-US" sz="2800" dirty="0" smtClean="0">
                <a:hlinkClick r:id="rId2"/>
              </a:rPr>
              <a:t>http</a:t>
            </a:r>
            <a:r>
              <a:rPr lang="en-US" sz="2800" dirty="0">
                <a:hlinkClick r:id="rId2"/>
              </a:rPr>
              <a:t>://</a:t>
            </a:r>
            <a:r>
              <a:rPr lang="en-US" sz="2800" dirty="0" smtClean="0">
                <a:hlinkClick r:id="rId2"/>
              </a:rPr>
              <a:t>www.nfsmi.org</a:t>
            </a:r>
            <a:endParaRPr lang="en-US" sz="2800" dirty="0"/>
          </a:p>
          <a:p>
            <a:pPr marL="0" indent="0" algn="ctr">
              <a:buNone/>
            </a:pPr>
            <a:r>
              <a:rPr lang="en-US" sz="2400" dirty="0" smtClean="0"/>
              <a:t>(Type “produce safety” in search box)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eaLnBrk="1" hangingPunct="1">
              <a:buFont typeface="Wingdings" charset="0"/>
              <a:buChar char="n"/>
              <a:defRPr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PL template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2874</TotalTime>
  <Words>458</Words>
  <Application>Microsoft Office PowerPoint</Application>
  <PresentationFormat>On-screen Show (4:3)</PresentationFormat>
  <Paragraphs>81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CPL template presentation</vt:lpstr>
      <vt:lpstr>Slide 1</vt:lpstr>
      <vt:lpstr>Local School Wellness Policy (LSWP)</vt:lpstr>
      <vt:lpstr>Why a Healthy School Environment?</vt:lpstr>
      <vt:lpstr>   Childhood Obesity Epidemic  </vt:lpstr>
      <vt:lpstr>What Does LSWP Do?</vt:lpstr>
      <vt:lpstr>Let’s Go Local!</vt:lpstr>
      <vt:lpstr>Garden To Cafeteria</vt:lpstr>
      <vt:lpstr>Garden To Cafeteria</vt:lpstr>
      <vt:lpstr>Resources</vt:lpstr>
      <vt:lpstr>Resources</vt:lpstr>
      <vt:lpstr>Contact Information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Wellness Policies</dc:title>
  <dc:creator>Kay Stuckhardt</dc:creator>
  <cp:lastModifiedBy>jarnett</cp:lastModifiedBy>
  <cp:revision>203</cp:revision>
  <dcterms:created xsi:type="dcterms:W3CDTF">2010-11-20T23:10:12Z</dcterms:created>
  <dcterms:modified xsi:type="dcterms:W3CDTF">2012-01-13T09:29:03Z</dcterms:modified>
</cp:coreProperties>
</file>